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25"/>
  </p:notesMasterIdLst>
  <p:handoutMasterIdLst>
    <p:handoutMasterId r:id="rId26"/>
  </p:handoutMasterIdLst>
  <p:sldIdLst>
    <p:sldId id="388" r:id="rId5"/>
    <p:sldId id="386" r:id="rId6"/>
    <p:sldId id="395" r:id="rId7"/>
    <p:sldId id="396" r:id="rId8"/>
    <p:sldId id="415" r:id="rId9"/>
    <p:sldId id="423" r:id="rId10"/>
    <p:sldId id="417" r:id="rId11"/>
    <p:sldId id="418" r:id="rId12"/>
    <p:sldId id="419" r:id="rId13"/>
    <p:sldId id="397" r:id="rId14"/>
    <p:sldId id="398" r:id="rId15"/>
    <p:sldId id="399" r:id="rId16"/>
    <p:sldId id="424" r:id="rId17"/>
    <p:sldId id="425" r:id="rId18"/>
    <p:sldId id="421" r:id="rId19"/>
    <p:sldId id="422" r:id="rId20"/>
    <p:sldId id="426" r:id="rId21"/>
    <p:sldId id="387" r:id="rId22"/>
    <p:sldId id="406" r:id="rId23"/>
    <p:sldId id="336" r:id="rId24"/>
  </p:sldIdLst>
  <p:sldSz cx="9144000" cy="5143500" type="screen16x9"/>
  <p:notesSz cx="6858000" cy="9144000"/>
  <p:embeddedFontLst>
    <p:embeddedFont>
      <p:font typeface="HP Simplified" panose="020B0604020202020204" charset="0"/>
      <p:regular r:id="rId27"/>
      <p:bold r:id="rId28"/>
      <p:italic r:id="rId29"/>
      <p:boldItalic r:id="rId30"/>
    </p:embeddedFont>
    <p:embeddedFont>
      <p:font typeface="Futura Hv" panose="020B0702020204020204" charset="0"/>
      <p:regular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Lucida Grande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Futura Bk" panose="020B0502020204020303" charset="0"/>
      <p:regular r:id="rId42"/>
      <p:bold r:id="rId43"/>
      <p:italic r:id="rId44"/>
    </p:embeddedFont>
  </p:embeddedFontLst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1FF"/>
    <a:srgbClr val="00A4EE"/>
    <a:srgbClr val="B9B8BB"/>
    <a:srgbClr val="01B0FF"/>
    <a:srgbClr val="0C559A"/>
    <a:srgbClr val="1A5D9D"/>
    <a:srgbClr val="0D5297"/>
    <a:srgbClr val="1098D2"/>
    <a:srgbClr val="FAAF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7" autoAdjust="0"/>
    <p:restoredTop sz="94434" autoAdjust="0"/>
  </p:normalViewPr>
  <p:slideViewPr>
    <p:cSldViewPr snapToGrid="0">
      <p:cViewPr varScale="1">
        <p:scale>
          <a:sx n="98" d="100"/>
          <a:sy n="98" d="100"/>
        </p:scale>
        <p:origin x="438" y="84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10/18/2015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10/18/2015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10953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www.edureka.co/data-warehousing-and-bi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59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01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79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02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368203"/>
            <a:ext cx="9144000" cy="995076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Mastering Data Warehousing and Business Intelligence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032" y="726784"/>
            <a:ext cx="2819400" cy="25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What a Data </a:t>
            </a:r>
            <a:r>
              <a:rPr lang="en-US" dirty="0">
                <a:solidFill>
                  <a:srgbClr val="262626"/>
                </a:solidFill>
              </a:rPr>
              <a:t>W</a:t>
            </a:r>
            <a:r>
              <a:rPr lang="en-US" dirty="0" smtClean="0">
                <a:solidFill>
                  <a:srgbClr val="262626"/>
                </a:solidFill>
              </a:rPr>
              <a:t>arehouse is good at ?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204" y="1721796"/>
            <a:ext cx="7934929" cy="340519"/>
          </a:xfrm>
          <a:prstGeom prst="round2Diag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Among others, a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arehouse is the foundation for a successful business intelligence program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9300" y="2159540"/>
            <a:ext cx="2560188" cy="57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 Warehouse Institute</a:t>
            </a: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www.tdwi.org</a:t>
            </a:r>
          </a:p>
        </p:txBody>
      </p:sp>
    </p:spTree>
    <p:extLst>
      <p:ext uri="{BB962C8B-B14F-4D97-AF65-F5344CB8AC3E}">
        <p14:creationId xmlns:p14="http://schemas.microsoft.com/office/powerpoint/2010/main" val="9396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2" y="96838"/>
            <a:ext cx="8550829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Business Intelligence (BI)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64" y="729390"/>
            <a:ext cx="6321136" cy="3879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1831" y="1138136"/>
            <a:ext cx="2645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 is a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of tools and techniques 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enables analysis of information 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improves business decisions </a:t>
            </a:r>
          </a:p>
        </p:txBody>
      </p:sp>
    </p:spTree>
    <p:extLst>
      <p:ext uri="{BB962C8B-B14F-4D97-AF65-F5344CB8AC3E}">
        <p14:creationId xmlns:p14="http://schemas.microsoft.com/office/powerpoint/2010/main" val="247601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Applications of BI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0437" y="1459150"/>
            <a:ext cx="2437206" cy="1672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Budgeting</a:t>
            </a:r>
          </a:p>
          <a:p>
            <a:pPr marL="285750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 Allocation</a:t>
            </a:r>
          </a:p>
          <a:p>
            <a:pPr marL="285750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Financial Modeling</a:t>
            </a:r>
          </a:p>
          <a:p>
            <a:pPr marL="285750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Competitive Intelligence </a:t>
            </a:r>
          </a:p>
          <a:p>
            <a:pPr marL="285750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and many more</a:t>
            </a:r>
            <a:endParaRPr lang="en-US" sz="14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 err="1" smtClean="0">
              <a:solidFill>
                <a:srgbClr val="000000"/>
              </a:solidFill>
              <a:cs typeface="HP Simplified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842" y="904672"/>
            <a:ext cx="4791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 of business intelligence includes the following</a:t>
            </a:r>
          </a:p>
        </p:txBody>
      </p:sp>
    </p:spTree>
    <p:extLst>
      <p:ext uri="{BB962C8B-B14F-4D97-AF65-F5344CB8AC3E}">
        <p14:creationId xmlns:p14="http://schemas.microsoft.com/office/powerpoint/2010/main" val="73260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Data Warehousing and BI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935" y="920643"/>
            <a:ext cx="783731" cy="3048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130311" y="779865"/>
            <a:ext cx="4540980" cy="3791217"/>
            <a:chOff x="2116686" y="838231"/>
            <a:chExt cx="4540980" cy="37912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6686" y="856140"/>
              <a:ext cx="4540980" cy="3773308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2116686" y="838231"/>
              <a:ext cx="4477772" cy="316977"/>
              <a:chOff x="2116686" y="838231"/>
              <a:chExt cx="4477772" cy="31697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6686" y="856140"/>
                <a:ext cx="1025347" cy="25580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6584" y="888471"/>
                <a:ext cx="724001" cy="24768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0418" y="838231"/>
                <a:ext cx="646434" cy="2864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7141" y="888471"/>
                <a:ext cx="657317" cy="266737"/>
              </a:xfrm>
              <a:prstGeom prst="rect">
                <a:avLst/>
              </a:prstGeom>
            </p:spPr>
          </p:pic>
        </p:grp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602" y="830105"/>
            <a:ext cx="561975" cy="3524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5395" y="2213662"/>
            <a:ext cx="359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Warehousing and BI go hand in hand</a:t>
            </a:r>
          </a:p>
        </p:txBody>
      </p:sp>
    </p:spTree>
    <p:extLst>
      <p:ext uri="{BB962C8B-B14F-4D97-AF65-F5344CB8AC3E}">
        <p14:creationId xmlns:p14="http://schemas.microsoft.com/office/powerpoint/2010/main" val="29921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447372" y="4650261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look at Data Warehouse and BI Tools</a:t>
            </a: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1657" y="180761"/>
            <a:ext cx="7801682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CA ERwin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439" y="1060314"/>
            <a:ext cx="3784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 ERwin provides a collaborative data modeling environment to manage enterprise data through an intuitive, graphical 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</a:t>
            </a:r>
          </a:p>
          <a:p>
            <a:pPr defTabSz="430213">
              <a:spcAft>
                <a:spcPts val="400"/>
              </a:spcAft>
              <a:buSzPct val="100000"/>
            </a:pP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endParaRPr lang="en-US" sz="14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 ERwin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combines both BI and Data Warehousing tool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20" y="807396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1657" y="180761"/>
            <a:ext cx="7801682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Features of CA ERwin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78" y="767580"/>
            <a:ext cx="5975488" cy="39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1657" y="180761"/>
            <a:ext cx="7801682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Talend Open Studio (TOS)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06" y="756288"/>
            <a:ext cx="6396228" cy="3864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932" y="1001949"/>
            <a:ext cx="2282274" cy="271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Talend Open Studio (TOS) 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 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use version of Talend for Data Integration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endParaRPr lang="en-US" sz="14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TOS is well suited for ETL (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extract, transform, load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tasks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endParaRPr lang="en-US" sz="14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0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447372" y="4650261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Hands-On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1985" y="162939"/>
            <a:ext cx="7801682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Survey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7" y="3129498"/>
            <a:ext cx="3457575" cy="466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590" y="903383"/>
            <a:ext cx="8637224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vital for us, be it a compliment, a suggestion or a complaint. It helps us to make your experience better!</a:t>
            </a:r>
            <a:b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 err="1" smtClean="0">
              <a:solidFill>
                <a:srgbClr val="000000"/>
              </a:solidFill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will you learn today?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3555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384186" y="764676"/>
            <a:ext cx="8278244" cy="3191082"/>
          </a:xfrm>
        </p:spPr>
        <p:txBody>
          <a:bodyPr/>
          <a:lstStyle/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sz="1400" dirty="0" smtClean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What is Data Warehousing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What is Business Intelligence (BI)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Relation between Data Warehousing and BI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look at Data Warehousing and BI tools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Hands-On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3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 …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Questions/Queries/Feedback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</a:rPr>
              <a:t>Data is everywhere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562" y="1032923"/>
            <a:ext cx="8208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is everywhere yet …</a:t>
            </a: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3317" y="1547851"/>
            <a:ext cx="7560531" cy="2174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can’t find the data I need 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data is scattered over many versions with subtle differences</a:t>
            </a:r>
          </a:p>
          <a:p>
            <a:pPr marL="285750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can’t understand the data I found 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data is not well documented</a:t>
            </a:r>
          </a:p>
          <a:p>
            <a:pPr marL="285750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can’t use the data I found 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data needs to be transformed from one form to other   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endParaRPr lang="en-US" sz="14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endParaRPr lang="en-US" sz="1400" dirty="0" err="1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0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Why care about data ?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66" y="1398518"/>
            <a:ext cx="2903371" cy="2903371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4889367" y="807396"/>
            <a:ext cx="1589254" cy="1439693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care about data so much ?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Making Decisions with data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562" y="1032923"/>
            <a:ext cx="8208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helps making decisions 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made without considering data is simply a guess </a:t>
            </a:r>
            <a:endParaRPr lang="en-US" sz="14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33" y="1482287"/>
            <a:ext cx="4731421" cy="295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6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Insights from data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36" y="2082550"/>
            <a:ext cx="1863459" cy="123131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29509" y="3086908"/>
            <a:ext cx="1917972" cy="1362703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impact will new products have on revenue ?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541850" y="3086907"/>
            <a:ext cx="1917972" cy="1362703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product have been the biggest success ?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9509" y="866176"/>
            <a:ext cx="1917972" cy="1362703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went wrong ?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443527" y="895773"/>
            <a:ext cx="1917972" cy="1362703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can be done to improve the quality ?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Straight Arrow Connector 13"/>
          <p:cNvCxnSpPr>
            <a:stCxn id="11" idx="6"/>
            <a:endCxn id="4" idx="1"/>
          </p:cNvCxnSpPr>
          <p:nvPr/>
        </p:nvCxnSpPr>
        <p:spPr>
          <a:xfrm>
            <a:off x="2947481" y="1547528"/>
            <a:ext cx="865455" cy="1150679"/>
          </a:xfrm>
          <a:prstGeom prst="straightConnector1">
            <a:avLst/>
          </a:prstGeom>
          <a:ln w="12700" cmpd="sng"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4" idx="1"/>
          </p:cNvCxnSpPr>
          <p:nvPr/>
        </p:nvCxnSpPr>
        <p:spPr>
          <a:xfrm flipV="1">
            <a:off x="2947481" y="2698207"/>
            <a:ext cx="865455" cy="1070053"/>
          </a:xfrm>
          <a:prstGeom prst="straightConnector1">
            <a:avLst/>
          </a:prstGeom>
          <a:ln w="12700" cmpd="sng"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  <a:endCxn id="4" idx="3"/>
          </p:cNvCxnSpPr>
          <p:nvPr/>
        </p:nvCxnSpPr>
        <p:spPr>
          <a:xfrm flipH="1">
            <a:off x="5676395" y="1577125"/>
            <a:ext cx="767132" cy="1121082"/>
          </a:xfrm>
          <a:prstGeom prst="straightConnector1">
            <a:avLst/>
          </a:prstGeom>
          <a:ln w="12700" cmpd="sng"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4" idx="3"/>
          </p:cNvCxnSpPr>
          <p:nvPr/>
        </p:nvCxnSpPr>
        <p:spPr>
          <a:xfrm flipH="1" flipV="1">
            <a:off x="5676395" y="2698207"/>
            <a:ext cx="865455" cy="1070052"/>
          </a:xfrm>
          <a:prstGeom prst="straightConnector1">
            <a:avLst/>
          </a:prstGeom>
          <a:ln w="12700" cmpd="sng"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Where data resides ?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655" y="823095"/>
            <a:ext cx="8636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is mostly stored in Databases or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 Warehouses</a:t>
            </a:r>
            <a:endParaRPr lang="en-US" sz="14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98" y="1700076"/>
            <a:ext cx="2903371" cy="290337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268746" y="1215957"/>
            <a:ext cx="1589254" cy="1439693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difference?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8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Database Vs. Data Warehouse</a:t>
            </a:r>
            <a:endParaRPr lang="en-IN" dirty="0">
              <a:solidFill>
                <a:srgbClr val="26262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294050"/>
              </p:ext>
            </p:extLst>
          </p:nvPr>
        </p:nvGraphicFramePr>
        <p:xfrm>
          <a:off x="718987" y="1081098"/>
          <a:ext cx="7672119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373"/>
                <a:gridCol w="2557373"/>
                <a:gridCol w="2557373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Database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Warehouse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Purpose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retrieval,</a:t>
                      </a:r>
                      <a:r>
                        <a:rPr lang="en-US" sz="14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updating and management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analysis and decision making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Application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OLTP</a:t>
                      </a:r>
                      <a:r>
                        <a:rPr lang="en-US" sz="14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(Online Transaction Processing)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Reporting and OLAP (Online Analytical Processing)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Format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Normalized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Denormalized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Time Frame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Current/Real-Time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Historical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988468" y="3247589"/>
            <a:ext cx="7155870" cy="1175942"/>
            <a:chOff x="5975022" y="864313"/>
            <a:chExt cx="2748338" cy="1175942"/>
          </a:xfrm>
        </p:grpSpPr>
        <p:grpSp>
          <p:nvGrpSpPr>
            <p:cNvPr id="15" name="Group 14"/>
            <p:cNvGrpSpPr/>
            <p:nvPr/>
          </p:nvGrpSpPr>
          <p:grpSpPr>
            <a:xfrm>
              <a:off x="5975022" y="864313"/>
              <a:ext cx="2739614" cy="1175942"/>
              <a:chOff x="6431284" y="1244400"/>
              <a:chExt cx="2739614" cy="1175942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6431284" y="1595171"/>
                <a:ext cx="2739614" cy="825171"/>
                <a:chOff x="5246255" y="1066757"/>
                <a:chExt cx="2340480" cy="1800858"/>
              </a:xfrm>
            </p:grpSpPr>
            <p:sp>
              <p:nvSpPr>
                <p:cNvPr id="19" name="Folded Corner 18"/>
                <p:cNvSpPr/>
                <p:nvPr/>
              </p:nvSpPr>
              <p:spPr>
                <a:xfrm>
                  <a:off x="5246255" y="1066757"/>
                  <a:ext cx="2340480" cy="1800858"/>
                </a:xfrm>
                <a:prstGeom prst="foldedCorner">
                  <a:avLst/>
                </a:prstGeom>
                <a:solidFill>
                  <a:srgbClr val="FFFFCC"/>
                </a:solidFill>
                <a:ln>
                  <a:solidFill>
                    <a:srgbClr val="FFFF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5369000" y="1589443"/>
                  <a:ext cx="1934359" cy="604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IN" sz="1200" dirty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5406" y="1244400"/>
                <a:ext cx="265685" cy="639194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5975022" y="1388010"/>
              <a:ext cx="27483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Note that you can use a database as a data warehouse. It depends </a:t>
              </a:r>
              <a:r>
                <a:rPr lang="en-US" sz="14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on, for which purpose you have design </a:t>
              </a:r>
              <a:r>
                <a:rPr lang="en-US" sz="14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database</a:t>
              </a:r>
              <a:endParaRPr lang="en-US" sz="1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8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What is Data Warehousing ?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5379" y="1301903"/>
            <a:ext cx="6617908" cy="578882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of transforming data into information 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making it available in a timely manner to make a difference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6334" y="2361363"/>
            <a:ext cx="1376624" cy="1497204"/>
          </a:xfrm>
          <a:prstGeom prst="rect">
            <a:avLst/>
          </a:prstGeom>
          <a:solidFill>
            <a:srgbClr val="37C1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98984" y="2361363"/>
            <a:ext cx="1376624" cy="1497204"/>
          </a:xfrm>
          <a:prstGeom prst="rect">
            <a:avLst/>
          </a:prstGeom>
          <a:solidFill>
            <a:srgbClr val="37C1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881635" y="2361363"/>
            <a:ext cx="1376624" cy="1497204"/>
          </a:xfrm>
          <a:prstGeom prst="rect">
            <a:avLst/>
          </a:prstGeom>
          <a:solidFill>
            <a:srgbClr val="37C1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692958" y="2956727"/>
            <a:ext cx="906026" cy="30647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4975608" y="2956726"/>
            <a:ext cx="906026" cy="30647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6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22541</TotalTime>
  <Words>484</Words>
  <Application>Microsoft Office PowerPoint</Application>
  <PresentationFormat>On-screen Show (16:9)</PresentationFormat>
  <Paragraphs>84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HP Simplified</vt:lpstr>
      <vt:lpstr>Futura Hv</vt:lpstr>
      <vt:lpstr>Tahoma</vt:lpstr>
      <vt:lpstr>Lucida Grande</vt:lpstr>
      <vt:lpstr>Calibri</vt:lpstr>
      <vt:lpstr>Courier New</vt:lpstr>
      <vt:lpstr>Wingdings</vt:lpstr>
      <vt:lpstr>Arial</vt:lpstr>
      <vt:lpstr>Futura Bk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Mahtab Alam</dc:creator>
  <cp:lastModifiedBy>Mahtab Alam</cp:lastModifiedBy>
  <cp:revision>364</cp:revision>
  <cp:lastPrinted>2012-04-13T15:38:33Z</cp:lastPrinted>
  <dcterms:created xsi:type="dcterms:W3CDTF">2012-05-02T14:03:12Z</dcterms:created>
  <dcterms:modified xsi:type="dcterms:W3CDTF">2015-10-18T13:23:11Z</dcterms:modified>
</cp:coreProperties>
</file>